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60" r:id="rId6"/>
    <p:sldId id="261" r:id="rId7"/>
    <p:sldId id="262" r:id="rId8"/>
    <p:sldId id="273" r:id="rId9"/>
    <p:sldId id="263" r:id="rId10"/>
    <p:sldId id="274" r:id="rId11"/>
    <p:sldId id="272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C34"/>
    <a:srgbClr val="1B3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79" d="100"/>
          <a:sy n="79" d="100"/>
        </p:scale>
        <p:origin x="1680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9494-D278-470B-897C-314E9F472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1862FC-6390-4A41-8DC5-60577F76E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9D2A1-054D-4BAB-B523-03E08F4F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3CD01-7E9E-4AAB-8746-2BC9B7BD9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C241B-CAD0-41E4-B28D-5379A108F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070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3694-35BC-4E2C-952F-1E46996D3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A8F23-7579-4BFC-8BED-E0C4B0F8D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6B1CE-2AFC-4C0E-A64E-EAF1C882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2F471-3AA0-49A2-B2B5-2C3084C0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37293-9ACB-49AB-9983-F8D8C268A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07435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4DAC55-D6FB-42E6-BE1E-6A358DB5AA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F5DFEC-984D-4EF7-99D6-7C732B569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F0160-2DBB-4715-BBE1-30F845217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84782-5A20-4894-A366-75CB9089B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304A9-52DB-43F7-9714-47912A531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1023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66567-8646-451B-A71A-0DF896E1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40D28-AEA5-4B73-8A11-780474BD0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EDB2F-94E6-4A84-A47D-4701FF2B2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83913-9B00-4E09-819A-F20A961A0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5383E-817F-4E8A-9FEE-934DBF9A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49980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7DBE-4762-4D5A-AB96-F44B1CA5F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CBCCD-8715-49EC-B8CC-68D2B512B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6E6DA-3A8D-452B-8A91-645D0AA1A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3692D-0834-4ADC-8F6D-C5D19A9EE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11063-9D8F-4E36-B1A4-D2121D3A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0170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AC16-2914-4BDC-AE31-9CDD32B7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084BB-753D-4172-9D48-A664ECD5E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DE7E9A-CADD-4114-AB36-769A5DCE6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D1042D-5DDC-4284-A257-E3CB4ED6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1F3E28-5C2E-4EF2-9A33-5FDB4F8FE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3F961-99A9-45A8-9571-75B66841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031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04F7E-BC3A-4322-98D6-0766F5D30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71AF5-7670-4B5B-9B05-CBD84A41F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EC68F-F04D-4959-A2F6-2806664CE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45D8E-81E5-4848-B185-6AC2F1310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BF5A7E-8892-4EF7-82CF-3EF791202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0E2662-C64D-4ED5-8AD9-20FE1049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11DEA0-CC37-499B-A045-00CA8BEF8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3372D-14E4-4A79-B98A-98DCAB90F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633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77099-5139-442B-BD52-06A261839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8E2ED5-FEFB-4CDF-AEDD-3BD54E47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E2BEB-5481-44DD-9172-D88F1EFD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806F6B-B272-445F-9EFC-C89D198DF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9775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49784D-12E8-440D-90D3-0BF29894D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3DF00D-18D0-4732-9FA7-CD44F77E3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07B99-D415-46C1-96B7-5162CDEAC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1913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918A-59F3-43F5-9530-0363F2C14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472A-A7DC-4750-B92D-31405C034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29EF0-CA94-4DB4-935F-D2756BE15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9A669-22ED-4F16-BEE9-61E0B7D1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93FFFC-E423-4725-8B98-89B23B049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86283-7DE4-4FAF-945A-4624CD262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0799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8EF8-1D40-4815-A121-7BF8565FE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503AE0-11F7-4454-AF02-B9C21208BF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4A5E0-CAEC-452A-9F15-2E7C63319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C6EA36-1C21-4FA0-91AA-0F3CABC15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F4F57-5DD7-456B-8A92-B81F35695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0F70C-9C64-4FF0-8E14-6972AC27C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8033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EBDC66-358C-4F32-8849-E50B6F93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C388C-224D-40D9-AC45-1B1289163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42507-B3C1-4278-8524-DAFDBCC7B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E486A-4A3A-4A82-BE8F-AE97EE32BE9D}" type="datetimeFigureOut">
              <a:rPr lang="en-DE" smtClean="0"/>
              <a:t>12/9/23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91541-3282-4D27-B11D-D8EECDD66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CE798-F406-49DE-8B6D-2E577BE90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02933-DA69-4593-A8BE-46BA8199777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700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03FCD-1A1C-4AAB-8967-AC9211B52D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52AC0-D6B4-4D97-A5D4-196100E1F5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12847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E198F4-5DB6-5AAE-F657-FDDF693BBEBD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17CDC2-04BA-CCC5-8DC8-30BB9BA49755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CDC34"/>
                </a:solidFill>
                <a:latin typeface="Georgia" panose="02040502050405020303" pitchFamily="18" charset="0"/>
              </a:rPr>
              <a:t>Distinct motor and reward related frontal activity</a:t>
            </a:r>
            <a:endParaRPr lang="en-DE" sz="3600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288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E198F4-5DB6-5AAE-F657-FDDF693BBEBD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17CDC2-04BA-CCC5-8DC8-30BB9BA49755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CDC34"/>
                </a:solidFill>
                <a:latin typeface="Georgia" panose="02040502050405020303" pitchFamily="18" charset="0"/>
              </a:rPr>
              <a:t>Distinct motor and reward related frontal activity</a:t>
            </a:r>
            <a:endParaRPr lang="en-DE" sz="3600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2BCEFB-81B6-B48C-0CDB-2023ADF9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43" y="2490841"/>
            <a:ext cx="5198390" cy="4146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7F988-7A60-6DC5-D580-7C97EFA6F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927" y="2404957"/>
            <a:ext cx="5319713" cy="44568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27F4F4-F892-0FFA-8ACC-E2D6265FD9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18" t="23206"/>
          <a:stretch/>
        </p:blipFill>
        <p:spPr>
          <a:xfrm>
            <a:off x="-1" y="1155402"/>
            <a:ext cx="2801085" cy="12495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FD1C3D-D0E2-0385-EB59-E21BA5D909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18" t="23206"/>
          <a:stretch/>
        </p:blipFill>
        <p:spPr>
          <a:xfrm>
            <a:off x="3432583" y="1259758"/>
            <a:ext cx="5326831" cy="237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4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3B9BBC-9781-FE49-B9D0-6A96CF9D9847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78E326-2896-BB71-892A-B383DD0F8253}"/>
              </a:ext>
            </a:extLst>
          </p:cNvPr>
          <p:cNvSpPr txBox="1">
            <a:spLocks/>
          </p:cNvSpPr>
          <p:nvPr/>
        </p:nvSpPr>
        <p:spPr>
          <a:xfrm>
            <a:off x="123824" y="-100812"/>
            <a:ext cx="117069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CDC34"/>
                </a:solidFill>
                <a:latin typeface="Georgia" panose="02040502050405020303" pitchFamily="18" charset="0"/>
              </a:rPr>
              <a:t>Shifts in frontal activity patterns: Exploitation to exploration</a:t>
            </a:r>
            <a:endParaRPr lang="en-DE" sz="3600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E74519-6D6D-EC95-C6C5-C78DF741F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09" y="2407422"/>
            <a:ext cx="3356559" cy="4306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0C2AB1-3194-B272-3B46-F776F630C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480" y="2407422"/>
            <a:ext cx="6643333" cy="333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291566-5B90-4FEB-92A4-9C099A53DC1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106" y="1665559"/>
            <a:ext cx="4835028" cy="48273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19FD20-9E79-D002-E64D-CE96EAC80FC9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50206CD-8F80-F10D-491A-1339CADF1A2D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CDC34"/>
                </a:solidFill>
                <a:latin typeface="Georgia" panose="02040502050405020303" pitchFamily="18" charset="0"/>
              </a:rPr>
              <a:t>Layer specific frontal motor and reward related activity</a:t>
            </a:r>
            <a:endParaRPr lang="en-DE" sz="3600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023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9599B7-173D-33BC-1CEC-57BEEA84D4AB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C19DB0-0C47-FF39-F54D-000D21B0EDA2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Summary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86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8B44716-3788-57F8-1DC6-CCD80CC68866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7E95611-E220-0432-1421-7AECC1D454AD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Future directions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640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623E002-BB4B-2A35-E5EF-F3DD4CC8DF70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2441B4-1C27-1585-848F-CF6BF8C96F9E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Why this lab?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560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E85C96D-B993-F823-1E28-D7AD51F4F851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A33139-BC1D-6554-E702-8BCB0374FCE7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Thank you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465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D6CAE-47A7-472F-A308-9E3A2B36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7F151-ACD4-41BE-B5CE-10D85D589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1946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D6CAE-47A7-472F-A308-9E3A2B36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journey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7F151-ACD4-41BE-B5CE-10D85D589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8648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7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phic 40">
            <a:extLst>
              <a:ext uri="{FF2B5EF4-FFF2-40B4-BE49-F238E27FC236}">
                <a16:creationId xmlns:a16="http://schemas.microsoft.com/office/drawing/2014/main" id="{D1569CA0-9855-459F-B97E-4F728717F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7261" y="1746104"/>
            <a:ext cx="1582330" cy="1569004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CEC04219-5B44-49F2-8F8F-1DE01FD15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9492" y="609483"/>
            <a:ext cx="6840758" cy="443920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C37DE370-07B1-41DD-A830-E922FD5C1E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683" y="135479"/>
            <a:ext cx="1613438" cy="474004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34DE5711-A376-40BB-A4AD-70474536E7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82000" y="1200629"/>
            <a:ext cx="4617498" cy="2748922"/>
          </a:xfrm>
          <a:prstGeom prst="rect">
            <a:avLst/>
          </a:prstGeom>
        </p:spPr>
      </p:pic>
      <p:pic>
        <p:nvPicPr>
          <p:cNvPr id="57" name="Graphic 56">
            <a:extLst>
              <a:ext uri="{FF2B5EF4-FFF2-40B4-BE49-F238E27FC236}">
                <a16:creationId xmlns:a16="http://schemas.microsoft.com/office/drawing/2014/main" id="{F7EB5314-A173-437C-AE38-D48EC4A9AD0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63080" y="1806060"/>
            <a:ext cx="1326778" cy="1805288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656C236-898F-461C-BD79-F91300D53C7D}"/>
              </a:ext>
            </a:extLst>
          </p:cNvPr>
          <p:cNvSpPr/>
          <p:nvPr/>
        </p:nvSpPr>
        <p:spPr>
          <a:xfrm>
            <a:off x="5277261" y="3665220"/>
            <a:ext cx="1519779" cy="344287"/>
          </a:xfrm>
          <a:prstGeom prst="rect">
            <a:avLst/>
          </a:prstGeom>
          <a:solidFill>
            <a:srgbClr val="1B3764"/>
          </a:solidFill>
          <a:ln>
            <a:solidFill>
              <a:srgbClr val="1B37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1C9A823F-3E50-453E-94B4-7EAB40E0C08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14035" y="77668"/>
            <a:ext cx="1568282" cy="36259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0F34700-7CB4-4629-9435-18A2209578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42511" y="4096778"/>
            <a:ext cx="10714720" cy="119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8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D6CAE-47A7-472F-A308-9E3A2B36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Motivation?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D6F70-4D5D-43F0-90CD-C76800D83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60" y="1469880"/>
            <a:ext cx="110394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11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AAC499-5313-F874-2578-CF31F62A6729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CD6CAE-47A7-472F-A308-9E3A2B36E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" y="-10081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The probabilistic foraging task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5A0EED-C784-120B-7796-F89A5A25D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14" y="1690688"/>
            <a:ext cx="3522406" cy="1951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472A0A-9A74-1EDC-744E-1071ED3BB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217" y="1901234"/>
            <a:ext cx="3601065" cy="18718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D9332B-77DD-4B38-1B2D-A354038FE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14" y="4081189"/>
            <a:ext cx="3015636" cy="2469274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C42820E6-0FDD-BBE1-C725-43DFA6E710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b="25150"/>
          <a:stretch/>
        </p:blipFill>
        <p:spPr>
          <a:xfrm>
            <a:off x="9294354" y="1467471"/>
            <a:ext cx="2690141" cy="119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86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165D40-63CF-490E-93A3-15414EDA93A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424" y="1568450"/>
            <a:ext cx="9471152" cy="44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E66E93-5176-2201-B32A-FE97A9114A95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AC78767-8584-A3F7-D07A-A614642653DC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How do we study this?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42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2E66E93-5176-2201-B32A-FE97A9114A95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AC78767-8584-A3F7-D07A-A614642653DC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How do we study this?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873F72-170A-652D-FBD6-DBAA63E1C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4322"/>
            <a:ext cx="2562865" cy="20984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218130-1D62-5266-A995-BA4742AE0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4075460"/>
            <a:ext cx="2113247" cy="188867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412177A-9123-FF31-27AD-5205F5A35570}"/>
              </a:ext>
            </a:extLst>
          </p:cNvPr>
          <p:cNvGrpSpPr/>
          <p:nvPr/>
        </p:nvGrpSpPr>
        <p:grpSpPr>
          <a:xfrm>
            <a:off x="1614499" y="1634322"/>
            <a:ext cx="4023351" cy="3681964"/>
            <a:chOff x="2312183" y="1930400"/>
            <a:chExt cx="3518456" cy="3219910"/>
          </a:xfrm>
        </p:grpSpPr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3FD2DA4D-6646-6A72-6FA7-BE82FB79F382}"/>
                </a:ext>
              </a:extLst>
            </p:cNvPr>
            <p:cNvSpPr/>
            <p:nvPr/>
          </p:nvSpPr>
          <p:spPr>
            <a:xfrm>
              <a:off x="3560737" y="3875332"/>
              <a:ext cx="157239" cy="120157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E46DD8F-22E5-B009-E857-7A249B51B42E}"/>
                </a:ext>
              </a:extLst>
            </p:cNvPr>
            <p:cNvGrpSpPr/>
            <p:nvPr/>
          </p:nvGrpSpPr>
          <p:grpSpPr>
            <a:xfrm>
              <a:off x="2312183" y="1930400"/>
              <a:ext cx="3518456" cy="3219910"/>
              <a:chOff x="2312183" y="1930400"/>
              <a:chExt cx="3518456" cy="321991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ACD1358-A99C-9DA0-F344-4EA1EC5FBB62}"/>
                  </a:ext>
                </a:extLst>
              </p:cNvPr>
              <p:cNvGrpSpPr/>
              <p:nvPr/>
            </p:nvGrpSpPr>
            <p:grpSpPr>
              <a:xfrm>
                <a:off x="2312183" y="1930400"/>
                <a:ext cx="3518456" cy="3219910"/>
                <a:chOff x="2312183" y="1930400"/>
                <a:chExt cx="3518456" cy="3219910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FF9A5A31-119D-B210-EC19-345B74B1C9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6665"/>
                <a:stretch/>
              </p:blipFill>
              <p:spPr>
                <a:xfrm>
                  <a:off x="4092151" y="1930400"/>
                  <a:ext cx="1738488" cy="3219910"/>
                </a:xfrm>
                <a:prstGeom prst="rect">
                  <a:avLst/>
                </a:prstGeom>
              </p:spPr>
            </p:pic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6344162B-EC90-0867-303A-54C15711CB24}"/>
                    </a:ext>
                  </a:extLst>
                </p:cNvPr>
                <p:cNvCxnSpPr/>
                <p:nvPr/>
              </p:nvCxnSpPr>
              <p:spPr>
                <a:xfrm>
                  <a:off x="2312183" y="3105737"/>
                  <a:ext cx="1949646" cy="128903"/>
                </a:xfrm>
                <a:prstGeom prst="line">
                  <a:avLst/>
                </a:prstGeom>
                <a:ln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DB266ABC-29C3-DA82-99EA-A8A9F53D39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12183" y="3282950"/>
                  <a:ext cx="1997984" cy="1657937"/>
                </a:xfrm>
                <a:prstGeom prst="line">
                  <a:avLst/>
                </a:prstGeom>
                <a:ln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2D8430A3-1E32-D133-3530-931063346A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75419" y="3765816"/>
                <a:ext cx="255166" cy="261881"/>
              </a:xfrm>
              <a:prstGeom prst="rect">
                <a:avLst/>
              </a:prstGeom>
            </p:spPr>
          </p:pic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2D5481E-55D3-B246-F4EA-09B983EDF5AB}"/>
              </a:ext>
            </a:extLst>
          </p:cNvPr>
          <p:cNvGrpSpPr/>
          <p:nvPr/>
        </p:nvGrpSpPr>
        <p:grpSpPr>
          <a:xfrm>
            <a:off x="9780809" y="1634322"/>
            <a:ext cx="2073945" cy="4585460"/>
            <a:chOff x="9453693" y="1930400"/>
            <a:chExt cx="1813683" cy="4010025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B5527B81-4CB4-1A8C-A09E-18504C1FF905}"/>
                </a:ext>
              </a:extLst>
            </p:cNvPr>
            <p:cNvSpPr/>
            <p:nvPr/>
          </p:nvSpPr>
          <p:spPr>
            <a:xfrm>
              <a:off x="9453693" y="3945040"/>
              <a:ext cx="157239" cy="120157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F3BED9A-ADFB-CE70-ED3E-87BA584E1F81}"/>
                </a:ext>
              </a:extLst>
            </p:cNvPr>
            <p:cNvGrpSpPr/>
            <p:nvPr/>
          </p:nvGrpSpPr>
          <p:grpSpPr>
            <a:xfrm>
              <a:off x="9610932" y="1930400"/>
              <a:ext cx="1656444" cy="4010025"/>
              <a:chOff x="9610932" y="1930400"/>
              <a:chExt cx="1656444" cy="401002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09DA285-191B-EAB2-9636-7DDD3D159593}"/>
                  </a:ext>
                </a:extLst>
              </p:cNvPr>
              <p:cNvGrpSpPr/>
              <p:nvPr/>
            </p:nvGrpSpPr>
            <p:grpSpPr>
              <a:xfrm>
                <a:off x="9610932" y="1930400"/>
                <a:ext cx="1656444" cy="4010025"/>
                <a:chOff x="9610932" y="1930400"/>
                <a:chExt cx="1656444" cy="4010025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72D38F51-7FEF-853D-C2B3-6B5AB33A8B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610932" y="1930400"/>
                  <a:ext cx="1656444" cy="4010025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6A78E30F-C8F8-01DB-92A4-602B7D80E1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439154" y="3903831"/>
                  <a:ext cx="255166" cy="261881"/>
                </a:xfrm>
                <a:prstGeom prst="rect">
                  <a:avLst/>
                </a:prstGeom>
              </p:spPr>
            </p:pic>
          </p:grpSp>
          <p:sp>
            <p:nvSpPr>
              <p:cNvPr id="25" name="Right Arrow 24">
                <a:extLst>
                  <a:ext uri="{FF2B5EF4-FFF2-40B4-BE49-F238E27FC236}">
                    <a16:creationId xmlns:a16="http://schemas.microsoft.com/office/drawing/2014/main" id="{5C1791EE-AD0D-DA83-85EB-92A9EFB6344E}"/>
                  </a:ext>
                </a:extLst>
              </p:cNvPr>
              <p:cNvSpPr/>
              <p:nvPr/>
            </p:nvSpPr>
            <p:spPr>
              <a:xfrm rot="16200000">
                <a:off x="10537081" y="3974692"/>
                <a:ext cx="157239" cy="120157"/>
              </a:xfrm>
              <a:prstGeom prst="rightArrow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AB7C3AD-1ED1-4C55-4A84-9D19EAB5B4BD}"/>
              </a:ext>
            </a:extLst>
          </p:cNvPr>
          <p:cNvGrpSpPr/>
          <p:nvPr/>
        </p:nvGrpSpPr>
        <p:grpSpPr>
          <a:xfrm>
            <a:off x="5637788" y="1572645"/>
            <a:ext cx="3599950" cy="5071438"/>
            <a:chOff x="5637788" y="1715145"/>
            <a:chExt cx="3599950" cy="5071438"/>
          </a:xfrm>
        </p:grpSpPr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80F6B2C8-6138-3CB4-FCB9-ED226E994884}"/>
                </a:ext>
              </a:extLst>
            </p:cNvPr>
            <p:cNvSpPr/>
            <p:nvPr/>
          </p:nvSpPr>
          <p:spPr>
            <a:xfrm>
              <a:off x="5637788" y="4024880"/>
              <a:ext cx="197057" cy="1505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12B70745-6A15-D7C4-8A1C-287196E00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146140" y="1715145"/>
              <a:ext cx="3091598" cy="5071438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F28ABFA-EDBF-1435-C2AB-CCEB5FCCD7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2755" y="1605884"/>
            <a:ext cx="3477116" cy="489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78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D04322E-4E71-072A-9EC6-A2571F259C6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192001" cy="1123941"/>
          </a:xfrm>
          <a:prstGeom prst="rect">
            <a:avLst/>
          </a:prstGeom>
          <a:solidFill>
            <a:srgbClr val="1B37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465811-483C-F747-2652-60A29F938D26}"/>
              </a:ext>
            </a:extLst>
          </p:cNvPr>
          <p:cNvSpPr txBox="1">
            <a:spLocks/>
          </p:cNvSpPr>
          <p:nvPr/>
        </p:nvSpPr>
        <p:spPr>
          <a:xfrm>
            <a:off x="123825" y="-100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CDC34"/>
                </a:solidFill>
                <a:latin typeface="Georgia" panose="02040502050405020303" pitchFamily="18" charset="0"/>
              </a:rPr>
              <a:t>Animals make inference based decision</a:t>
            </a:r>
            <a:endParaRPr lang="en-DE" dirty="0">
              <a:solidFill>
                <a:srgbClr val="FCDC34"/>
              </a:solidFill>
              <a:latin typeface="Georgia" panose="02040502050405020303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DA9524-CF22-A772-A2AE-95E73B51F573}"/>
              </a:ext>
            </a:extLst>
          </p:cNvPr>
          <p:cNvGrpSpPr/>
          <p:nvPr/>
        </p:nvGrpSpPr>
        <p:grpSpPr>
          <a:xfrm>
            <a:off x="1766241" y="2150201"/>
            <a:ext cx="9858604" cy="3483048"/>
            <a:chOff x="933687" y="1605153"/>
            <a:chExt cx="10324624" cy="364769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DD12116-856E-0C5C-98BD-7160B366B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93513" y="1605153"/>
              <a:ext cx="5864798" cy="3647693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23E58A2-745D-C6C4-1899-91B5B5394662}"/>
                </a:ext>
              </a:extLst>
            </p:cNvPr>
            <p:cNvGrpSpPr/>
            <p:nvPr/>
          </p:nvGrpSpPr>
          <p:grpSpPr>
            <a:xfrm>
              <a:off x="933687" y="1605153"/>
              <a:ext cx="5061992" cy="3548820"/>
              <a:chOff x="927265" y="1926602"/>
              <a:chExt cx="4286003" cy="300479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8275202-66AA-B9E1-CB40-A660A0C7FB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265" y="1926602"/>
                <a:ext cx="3525982" cy="3004796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4BA90F5-C93B-1CAE-FA3A-55F9B2079D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39261" y="3006175"/>
                <a:ext cx="674007" cy="845649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F514368-7DB2-FC1A-45BA-5D5546B4FE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908" b="19716"/>
          <a:stretch/>
        </p:blipFill>
        <p:spPr>
          <a:xfrm>
            <a:off x="123825" y="1224751"/>
            <a:ext cx="1642416" cy="12993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E32977-5A67-0FA7-9FA5-4B41AAA5DB1E}"/>
              </a:ext>
            </a:extLst>
          </p:cNvPr>
          <p:cNvSpPr txBox="1"/>
          <p:nvPr/>
        </p:nvSpPr>
        <p:spPr>
          <a:xfrm>
            <a:off x="2913122" y="5871619"/>
            <a:ext cx="7373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consecutive unrewarded pokes before leaving is independent </a:t>
            </a:r>
          </a:p>
          <a:p>
            <a:r>
              <a:rPr lang="en-US" dirty="0"/>
              <a:t>of starting reward probability and total number of rewards received in a trial.</a:t>
            </a:r>
          </a:p>
        </p:txBody>
      </p:sp>
    </p:spTree>
    <p:extLst>
      <p:ext uri="{BB962C8B-B14F-4D97-AF65-F5344CB8AC3E}">
        <p14:creationId xmlns:p14="http://schemas.microsoft.com/office/powerpoint/2010/main" val="2139270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2772</TotalTime>
  <Words>89</Words>
  <Application>Microsoft Macintosh PowerPoint</Application>
  <PresentationFormat>Widescreen</PresentationFormat>
  <Paragraphs>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Georgia</vt:lpstr>
      <vt:lpstr>Office Theme</vt:lpstr>
      <vt:lpstr>PowerPoint Presentation</vt:lpstr>
      <vt:lpstr>Overview</vt:lpstr>
      <vt:lpstr>My journey</vt:lpstr>
      <vt:lpstr>PowerPoint Presentation</vt:lpstr>
      <vt:lpstr>Motivation?</vt:lpstr>
      <vt:lpstr>The probabilistic foraging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Vishal Kannan</dc:creator>
  <cp:lastModifiedBy>Microsoft Office User</cp:lastModifiedBy>
  <cp:revision>54</cp:revision>
  <dcterms:created xsi:type="dcterms:W3CDTF">2023-12-08T14:45:30Z</dcterms:created>
  <dcterms:modified xsi:type="dcterms:W3CDTF">2023-12-11T08:59:42Z</dcterms:modified>
</cp:coreProperties>
</file>

<file path=docProps/thumbnail.jpeg>
</file>